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8CC6D-50A1-49D7-BBD9-F47113281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51B2BD-BA92-4CD9-99F9-3C7ABBA1A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7ECFC-EC7D-4E8E-99F8-ECE49270361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74C7A-F264-4F6E-8257-55F177B0032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835B8-F670-478D-9FC6-8D536FBA03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641C5-1A88-46E4-9C83-3566062BE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FD4C07-AFD9-4E77-B99B-05174CB34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58FD3-911A-40C3-834D-144006D8EA3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FFEFC-10F2-4AE4-B7DE-0F6B137B093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CE998-6683-4F1B-9036-97ED83EA0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F1A54F-14F5-4F01-8FB7-48D224E0D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0716F5-B13A-4614-9053-AD503891E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912A-8FC9-4AF4-97C1-8B8A3FF63D2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88729-D05A-490F-B06B-F8530462215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8EA07-C457-4C3F-8CEA-65BC66D2FF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9604FB96-A152-47DE-BF94-7FC2A5DC7B7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0058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DFC40F-B2E2-4A57-9EDB-F2CB4A33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BC4B6-E822-4A04-BA4E-FF09FE6B0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D735A-2D1C-4151-861E-06F6A75095D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85F9A-4B50-4C54-8698-3C528E9287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B209D-E867-4909-A2CB-F1F46C95C9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  <p:pic>
        <p:nvPicPr>
          <p:cNvPr id="13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80" y="256848"/>
            <a:ext cx="1145133" cy="361341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9657" y="206187"/>
            <a:ext cx="863243" cy="4120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4AC8C-FF2E-4C4C-B215-5B86E26EF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953D1-4E4E-4D7F-873E-B066E268A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B8CD9-40F6-425E-8918-DF68E870F7F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1225A-CDED-48C1-A066-07749C38569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F76DD-18EE-4A31-970C-4D8F4E76C5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AED2A-3583-4292-9435-B0D3E7E91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C7A9E-9FAD-4D08-A9E1-4BA532546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24914-DE30-453A-91BA-03D5EA9D98C6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24206-DD27-4A4B-B167-010C4117003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C6B4C-A61E-4DB9-AB3F-9D4CB0EF3AE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C791B-4177-4D99-9458-72E74ADB18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FF933-4FAD-4A12-B460-64D94303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FF731-1E64-45A9-B43D-1A8C984CC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268E4E-2162-421A-A691-50D4C2C4C21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920755-6ADA-4C80-AF14-AC56CF22D832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9266AF-4922-4536-9B04-04017B6DD4AB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42ACB2-8C6C-4319-973D-7E23FABCB17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9AFA0D-22C2-4791-9F7A-EA32BF3EF88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055D2B-2552-47A9-845D-578B92E9A4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CD68F-65BB-4C28-B854-7F575DB25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DB7F26-5CDB-41FD-9158-6121ABCEE82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C7946-5877-4F24-A67E-7F7B529E88E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BC395-F2F9-4F18-BAC0-0D0A233010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95C6D8-F083-415A-8CAF-978A6C13F40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0463D-BAC2-4008-BD92-AA686F03B92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3B0C7-2F68-427B-9DDA-36211B9994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A959-0C3B-4AAD-BF60-E49A76F3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BA80E-5F56-413C-8634-AFB2CBA5B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C2F9C-A745-4CEA-876E-C53E8405E1D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EE7228-597B-4BA9-85B3-1122DA78376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2E9AB-E5AD-47BF-B77E-C4A74761831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3BFDD5-954B-4C42-98A6-CBEC990323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71BA-B80C-416E-B480-2E2EF0D73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481E87-4E58-4F19-B7D0-EB9DB5093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CDA3-B0A7-429F-AAFB-82113EE3CF8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4D425-4294-4CD5-8E0F-85CEA513341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1D430-000B-4EEE-A1E0-F10AB0F9AAD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7C496-AC72-4A0B-A5A8-2101B4F81A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55874D-83D6-46FB-8AC2-1B761C2F12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A987-F5D6-4DB3-8DAC-40B6245A1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A9378-FB72-47F2-A3C9-FB4C0945B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365E7-A39F-4734-A384-9424884A63A1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87349-D367-405F-AAC1-86F7777154E3}" type="datetimeFigureOut">
              <a:t>8/5/2026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39015-8F7A-4B09-BE83-979802A9CD7D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C36BC-5BFA-4A0E-A4B6-B310A7EEE5A4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5874D-83D6-46FB-8AC2-1B761C2F1260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overPhoto1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0" y="-3648"/>
            <a:ext cx="12192000" cy="6857999"/>
          </a:xfrm>
          <a:prstGeom prst="rect">
            <a:avLst/>
          </a:prstGeom>
          <a:effectLst>
            <a:reflection blurRad="1270000" stA="1000" endPos="65000" dist="1270000" dir="5400000" sy="-100000" algn="bl" rotWithShape="0"/>
          </a:effectLst>
        </p:spPr>
      </p:pic>
      <p:sp>
        <p:nvSpPr>
          <p:cNvPr id="23" name="Shape 2">
            <a:extLst>
              <a:ext uri="{FF2B5EF4-FFF2-40B4-BE49-F238E27FC236}">
                <a16:creationId xmlns:a16="http://schemas.microsoft.com/office/drawing/2014/main" id="{BA0CEDBC-E782-B868-B32E-81C3AB385E02}"/>
              </a:ext>
            </a:extLst>
          </p:cNvPr>
          <p:cNvSpPr>
            <a:spLocks noGrp="1"/>
          </p:cNvSpPr>
          <p:nvPr/>
        </p:nvSpPr>
        <p:spPr>
          <a:xfrm>
            <a:off x="8951950" y="-621792"/>
            <a:ext cx="4383439" cy="4047744"/>
          </a:xfrm>
          <a:prstGeom prst="ellipse">
            <a:avLst/>
          </a:prstGeom>
          <a:solidFill>
            <a:srgbClr val="F5F3FF">
              <a:alpha val="80000"/>
            </a:srgbClr>
          </a:solidFill>
          <a:ln w="12700">
            <a:solidFill>
              <a:srgbClr val="F5F3FF">
                <a:alpha val="8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9CF0D803-54D3-434A-8009-5A4E5A2FF92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D170CE6-6071-4773-8092-04F0B3E24394}"/>
              </a:ext>
            </a:extLst>
          </p:cNvPr>
          <p:cNvSpPr>
            <a:spLocks noGrp="1"/>
          </p:cNvSpPr>
          <p:nvPr/>
        </p:nvSpPr>
        <p:spPr>
          <a:xfrm>
            <a:off x="395713" y="1747343"/>
            <a:ext cx="10363200" cy="487680"/>
          </a:xfrm>
          <a:prstGeom prst="rect">
            <a:avLst/>
          </a:prstGeom>
          <a:noFill/>
        </p:spPr>
        <p:txBody>
          <a:bodyPr wrap="square" anchor="ctr"/>
          <a:lstStyle/>
          <a:p>
            <a:r>
              <a:rPr sz="3733" b="1">
                <a:latin typeface="Calibri"/>
                <a:ea typeface="Calibri"/>
                <a:cs typeface="Calibri"/>
              </a:rPr>
              <a:t>ASPIRE FOR HER  ×  LOGITECH </a:t>
            </a:r>
          </a:p>
          <a:p>
            <a:endParaRPr sz="3733" b="1">
              <a:latin typeface="Calibri"/>
              <a:ea typeface="Calibri"/>
              <a:cs typeface="Calibri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6DF8F83-5C68-45F2-84A9-A19D1FD99EDC}"/>
              </a:ext>
            </a:extLst>
          </p:cNvPr>
          <p:cNvSpPr>
            <a:spLocks noGrp="1"/>
          </p:cNvSpPr>
          <p:nvPr/>
        </p:nvSpPr>
        <p:spPr>
          <a:xfrm>
            <a:off x="426720" y="2998652"/>
            <a:ext cx="11338560" cy="1341120"/>
          </a:xfrm>
          <a:prstGeom prst="rect">
            <a:avLst/>
          </a:prstGeom>
          <a:noFill/>
        </p:spPr>
        <p:txBody>
          <a:bodyPr wrap="square" anchor="ctr"/>
          <a:lstStyle/>
          <a:p>
            <a:r>
              <a:rPr sz="2667" b="1">
                <a:latin typeface="Calibri"/>
                <a:ea typeface="Calibri"/>
                <a:cs typeface="Calibri"/>
              </a:rPr>
              <a:t>Women Who Master — Individual GenAI Hackathon Submission</a:t>
            </a:r>
          </a:p>
          <a:p>
            <a:endParaRPr sz="2667" b="1">
              <a:latin typeface="Calibri"/>
              <a:ea typeface="Calibri"/>
              <a:cs typeface="Calibri"/>
            </a:endParaRPr>
          </a:p>
          <a:p>
            <a:r>
              <a:rPr sz="2667" b="1">
                <a:latin typeface="Calibri"/>
                <a:ea typeface="Calibri"/>
                <a:cs typeface="Calibri"/>
              </a:rPr>
              <a:t>Submitted by: [Participant name]  |  Registration/Roll number: [Number]  |  Location: [City]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B898F68-974D-42FD-8214-12AD49C0F595}"/>
              </a:ext>
            </a:extLst>
          </p:cNvPr>
          <p:cNvSpPr>
            <a:spLocks noGrp="1"/>
          </p:cNvSpPr>
          <p:nvPr/>
        </p:nvSpPr>
        <p:spPr>
          <a:xfrm>
            <a:off x="609600" y="3462287"/>
            <a:ext cx="10363200" cy="731520"/>
          </a:xfrm>
          <a:prstGeom prst="rect">
            <a:avLst/>
          </a:prstGeom>
          <a:noFill/>
        </p:spPr>
        <p:txBody>
          <a:bodyPr wrap="square" anchor="ctr"/>
          <a:lstStyle/>
          <a:p>
            <a:endParaRPr/>
          </a:p>
        </p:txBody>
      </p:sp>
      <p:pic>
        <p:nvPicPr>
          <p:cNvPr id="34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14" y="232606"/>
            <a:ext cx="1812900" cy="572052"/>
          </a:xfrm>
          <a:prstGeom prst="rect">
            <a:avLst/>
          </a:prstGeom>
        </p:spPr>
      </p:pic>
      <p:pic>
        <p:nvPicPr>
          <p:cNvPr id="35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0845" y="153062"/>
            <a:ext cx="1647687" cy="78639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5C5AD80-01A3-2A2A-751F-3B54899D1F52}"/>
              </a:ext>
            </a:extLst>
          </p:cNvPr>
          <p:cNvSpPr>
            <a:spLocks noGrp="1"/>
          </p:cNvSpPr>
          <p:nvPr/>
        </p:nvSpPr>
        <p:spPr>
          <a:xfrm>
            <a:off x="395713" y="2319398"/>
            <a:ext cx="9310539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67" b="1">
                <a:latin typeface="Calibri"/>
                <a:ea typeface="Calibri"/>
                <a:cs typeface="Calibri"/>
              </a:rPr>
              <a:t> 🏆 In collaboration with AICTE &amp; applied for “Guinness Book of World Records”</a:t>
            </a:r>
          </a:p>
        </p:txBody>
      </p:sp>
    </p:spTree>
    <p:extLst>
      <p:ext uri="{BB962C8B-B14F-4D97-AF65-F5344CB8AC3E}">
        <p14:creationId xmlns:p14="http://schemas.microsoft.com/office/powerpoint/2010/main" val="2257883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729-3F1B-A731-91FF-3230A0A74EFC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Responsible AI Considerations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3671B-A801-F942-26F5-06945BA7C01B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Identify the most relevant risks created by your solution and the controls you have included or recommend.</a:t>
            </a:r>
          </a:p>
          <a:p>
            <a:endParaRPr/>
          </a:p>
          <a:p>
            <a:r>
              <a:t>Consider:</a:t>
            </a:r>
          </a:p>
          <a:p>
            <a:r>
              <a:t>• Privacy and consent</a:t>
            </a:r>
          </a:p>
          <a:p>
            <a:r>
              <a:t>• Bias or exclusion</a:t>
            </a:r>
          </a:p>
          <a:p>
            <a:r>
              <a:t>• Inaccurate or harmful outputs</a:t>
            </a:r>
          </a:p>
          <a:p>
            <a:r>
              <a:t>• Security and misuse</a:t>
            </a:r>
          </a:p>
          <a:p>
            <a:r>
              <a:t>• Transparency and human oversight</a:t>
            </a:r>
          </a:p>
          <a:p>
            <a:endParaRPr/>
          </a:p>
          <a:p>
            <a:r>
              <a:t>Connect each risk to a practical safeguard. Avoid generic statements that do not relate to your solution.</a:t>
            </a:r>
          </a:p>
        </p:txBody>
      </p:sp>
    </p:spTree>
    <p:extLst>
      <p:ext uri="{BB962C8B-B14F-4D97-AF65-F5344CB8AC3E}">
        <p14:creationId xmlns:p14="http://schemas.microsoft.com/office/powerpoint/2010/main" val="114194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729-3F1B-A731-91FF-3230A0A74EFC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Impact, Feasibility and Sustainability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3671B-A801-F942-26F5-06945BA7C01B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Explain the value the solution could create if adopted. Quantify the benefit where reasonably possible.</a:t>
            </a:r>
          </a:p>
          <a:p>
            <a:endParaRPr/>
          </a:p>
          <a:p>
            <a:r>
              <a:t>Cover:</a:t>
            </a:r>
          </a:p>
          <a:p>
            <a:r>
              <a:t>• Expected business or social impact</a:t>
            </a:r>
          </a:p>
          <a:p>
            <a:r>
              <a:t>• Who benefits and how</a:t>
            </a:r>
          </a:p>
          <a:p>
            <a:r>
              <a:t>• Practical requirements for implementation</a:t>
            </a:r>
          </a:p>
          <a:p>
            <a:r>
              <a:t>• Cost, scale or adoption considerations</a:t>
            </a:r>
          </a:p>
          <a:p>
            <a:r>
              <a:t>• How the solution could continue beyond the prototype</a:t>
            </a:r>
          </a:p>
          <a:p>
            <a:endParaRPr/>
          </a:p>
          <a:p>
            <a:r>
              <a:t>Separate demonstrated results from projected impact, and state the assumptions behind any estimate.</a:t>
            </a:r>
          </a:p>
        </p:txBody>
      </p:sp>
    </p:spTree>
    <p:extLst>
      <p:ext uri="{BB962C8B-B14F-4D97-AF65-F5344CB8AC3E}">
        <p14:creationId xmlns:p14="http://schemas.microsoft.com/office/powerpoint/2010/main" val="114194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D12D9-CDF4-103F-D026-4B8EFA19157B}"/>
              </a:ext>
            </a:extLst>
          </p:cNvPr>
          <p:cNvSpPr>
            <a:spLocks noGrp="1"/>
          </p:cNvSpPr>
          <p:nvPr/>
        </p:nvSpPr>
        <p:spPr>
          <a:xfrm>
            <a:off x="3835236" y="235197"/>
            <a:ext cx="3767189" cy="519009"/>
          </a:xfrm>
          <a:prstGeom prst="rect">
            <a:avLst/>
          </a:prstGeom>
        </p:spPr>
        <p:txBody>
          <a:bodyPr vert="horz" lIns="91440" tIns="45720" rIns="91440" bIns="45720">
            <a:normAutofit fontScale="52442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How Your Submission Will Be Evaluated</a:t>
            </a:r>
          </a:p>
        </p:txBody>
      </p:sp>
      <p:graphicFrame>
        <p:nvGraphicFramePr>
          <p:cNvPr id="6" name="Table 1"/>
          <p:cNvGraphicFramePr/>
          <p:nvPr/>
        </p:nvGraphicFramePr>
        <p:xfrm>
          <a:off x="185615" y="1229621"/>
          <a:ext cx="11657622" cy="53821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689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1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6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CRITERION — WHAT EVALUATORS WILL LOOK FOR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MAX SCORE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Technical implementation — working configuration, appropriate model choice, prompt quality and reliable core 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30 %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Solution effectiveness — alignment to the selected challenge, usefulness to the target user and quality of the user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30 %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Innovation and creativity — distinctive approach, thoughtful use of GenAI and clear value beyond a basic chatbot wrapper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Implementation quality — completeness, testing evidence, clarity of explanation and effectiveness of the prototype demonstration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Responsible AI — privacy, bias, accuracy, security, transparency, human oversight and broader social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888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182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D12D9-CDF4-103F-D026-4B8EFA19157B}"/>
              </a:ext>
            </a:extLst>
          </p:cNvPr>
          <p:cNvSpPr>
            <a:spLocks noGrp="1"/>
          </p:cNvSpPr>
          <p:nvPr/>
        </p:nvSpPr>
        <p:spPr>
          <a:xfrm>
            <a:off x="3835236" y="235197"/>
            <a:ext cx="3767189" cy="519009"/>
          </a:xfrm>
          <a:prstGeom prst="rect">
            <a:avLst/>
          </a:prstGeom>
        </p:spPr>
        <p:txBody>
          <a:bodyPr vert="horz" lIns="91440" tIns="45720" rIns="91440" bIns="45720">
            <a:normAutofit fontScale="77554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Final Submission Checklist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B90B59-D3F4-32B0-73DD-83F87AB21696}"/>
              </a:ext>
            </a:extLst>
          </p:cNvPr>
          <p:cNvSpPr>
            <a:spLocks noGrp="1"/>
          </p:cNvSpPr>
          <p:nvPr/>
        </p:nvSpPr>
        <p:spPr>
          <a:xfrm>
            <a:off x="155167" y="1125919"/>
            <a:ext cx="114770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/>
              <a:t>Before submitting, confirm that:</a:t>
            </a:r>
          </a:p>
          <a:p>
            <a:pPr marL="26" indent="-14">
              <a:buChar char="•"/>
            </a:pPr>
            <a:r>
              <a:rPr sz="1500" dirty="0"/>
              <a:t>Slides 3–11 contain your own work and all mandatory evidence.</a:t>
            </a:r>
          </a:p>
          <a:p>
            <a:pPr marL="26" indent="-14">
              <a:buChar char="•"/>
            </a:pPr>
            <a:r>
              <a:rPr sz="1500" dirty="0"/>
              <a:t>The presentation is uploaded with ‘Anyone with the link can view’ access.</a:t>
            </a:r>
          </a:p>
          <a:p>
            <a:pPr marL="26" indent="-14">
              <a:buChar char="•"/>
            </a:pPr>
            <a:r>
              <a:rPr sz="1500" dirty="0"/>
              <a:t>Both links open in an incognito/private window without requesting access.</a:t>
            </a:r>
          </a:p>
          <a:p>
            <a:pPr marL="26" indent="-14">
              <a:buChar char="•"/>
            </a:pPr>
            <a:r>
              <a:rPr sz="1500" dirty="0"/>
              <a:t>File names include your registration/roll number. Keep a local backup.</a:t>
            </a:r>
          </a:p>
          <a:p>
            <a:r>
              <a:rPr sz="1400" i="1" dirty="0"/>
              <a:t>Late, inaccessible or incomplete submissions may not be evaluated.</a:t>
            </a:r>
          </a:p>
        </p:txBody>
      </p:sp>
    </p:spTree>
    <p:extLst>
      <p:ext uri="{BB962C8B-B14F-4D97-AF65-F5344CB8AC3E}">
        <p14:creationId xmlns:p14="http://schemas.microsoft.com/office/powerpoint/2010/main" val="5341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verPhoto1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0" y="-3648"/>
            <a:ext cx="12192000" cy="6857999"/>
          </a:xfrm>
          <a:prstGeom prst="rect">
            <a:avLst/>
          </a:prstGeom>
          <a:effectLst>
            <a:reflection blurRad="1270000" stA="1000" endPos="65000" dist="1270000" dir="5400000" sy="-100000" algn="bl" rotWithShape="0"/>
          </a:effectLst>
        </p:spPr>
      </p:pic>
      <p:sp>
        <p:nvSpPr>
          <p:cNvPr id="23" name="Shape 2">
            <a:extLst>
              <a:ext uri="{FF2B5EF4-FFF2-40B4-BE49-F238E27FC236}">
                <a16:creationId xmlns:a16="http://schemas.microsoft.com/office/drawing/2014/main" id="{BA0CEDBC-E782-B868-B32E-81C3AB385E02}"/>
              </a:ext>
            </a:extLst>
          </p:cNvPr>
          <p:cNvSpPr>
            <a:spLocks noGrp="1"/>
          </p:cNvSpPr>
          <p:nvPr/>
        </p:nvSpPr>
        <p:spPr>
          <a:xfrm>
            <a:off x="8951950" y="-621792"/>
            <a:ext cx="4383439" cy="4047744"/>
          </a:xfrm>
          <a:prstGeom prst="ellipse">
            <a:avLst/>
          </a:prstGeom>
          <a:solidFill>
            <a:srgbClr val="F5F3FF">
              <a:alpha val="80000"/>
            </a:srgbClr>
          </a:solidFill>
          <a:ln w="12700">
            <a:solidFill>
              <a:srgbClr val="F5F3FF">
                <a:alpha val="8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B0503DC3-A159-4190-939E-FD5BB2B14F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40DDB96-C8B6-41B0-9117-0517EBED9B9A}"/>
              </a:ext>
            </a:extLst>
          </p:cNvPr>
          <p:cNvSpPr>
            <a:spLocks noGrp="1"/>
          </p:cNvSpPr>
          <p:nvPr/>
        </p:nvSpPr>
        <p:spPr>
          <a:xfrm>
            <a:off x="609600" y="1695607"/>
            <a:ext cx="11338560" cy="1646500"/>
          </a:xfrm>
          <a:prstGeom prst="rect">
            <a:avLst/>
          </a:prstGeom>
          <a:noFill/>
        </p:spPr>
        <p:txBody>
          <a:bodyPr wrap="square" anchor="ctr"/>
          <a:lstStyle/>
          <a:p>
            <a:r>
              <a:rPr sz="2400" b="1"/>
              <a:t>Before the hackathon, each participant is expected to:</a:t>
            </a:r>
          </a:p>
          <a:p>
            <a:pPr marL="28" indent="-16">
              <a:buChar char="•"/>
            </a:pPr>
            <a:r>
              <a:rPr sz="1800"/>
              <a:t>Complete the ‘Introduction to PartyRock’ prerequisite course.</a:t>
            </a:r>
          </a:p>
          <a:p>
            <a:pPr marL="28" indent="-16">
              <a:buChar char="•"/>
            </a:pPr>
            <a:r>
              <a:rPr sz="1800"/>
              <a:t>Review the recommended tutorial: https://youtu.be/rlRuKTKuhnA</a:t>
            </a:r>
          </a:p>
          <a:p>
            <a:pPr marL="28" indent="-16">
              <a:buChar char="•"/>
            </a:pPr>
            <a:r>
              <a:rPr sz="1800"/>
              <a:t>Confirm access to PartyRock, email, cloud storage and the submission portal.</a:t>
            </a:r>
          </a:p>
          <a:p>
            <a:pPr marL="28" indent="-16">
              <a:buChar char="•"/>
            </a:pPr>
            <a:r>
              <a:rPr sz="1800"/>
              <a:t>Bring a charged laptop and charger. All competitive work must be completed individually during the official four-hour window.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A38B6B0-2984-41DD-BFFC-7EFAC890B41D}"/>
              </a:ext>
            </a:extLst>
          </p:cNvPr>
          <p:cNvSpPr>
            <a:spLocks noGrp="1"/>
          </p:cNvSpPr>
          <p:nvPr/>
        </p:nvSpPr>
        <p:spPr>
          <a:xfrm>
            <a:off x="609600" y="3462287"/>
            <a:ext cx="10363200" cy="731520"/>
          </a:xfrm>
          <a:prstGeom prst="rect">
            <a:avLst/>
          </a:prstGeom>
          <a:noFill/>
        </p:spPr>
        <p:txBody>
          <a:bodyPr wrap="square" anchor="ctr"/>
          <a:lstStyle/>
          <a:p>
            <a:endParaRPr/>
          </a:p>
        </p:txBody>
      </p:sp>
      <p:pic>
        <p:nvPicPr>
          <p:cNvPr id="32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14" y="232606"/>
            <a:ext cx="1812900" cy="572052"/>
          </a:xfrm>
          <a:prstGeom prst="rect">
            <a:avLst/>
          </a:prstGeom>
        </p:spPr>
      </p:pic>
      <p:pic>
        <p:nvPicPr>
          <p:cNvPr id="33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0845" y="153062"/>
            <a:ext cx="1647687" cy="7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4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D12D9-CDF4-103F-D026-4B8EFA19157B}"/>
              </a:ext>
            </a:extLst>
          </p:cNvPr>
          <p:cNvSpPr>
            <a:spLocks noGrp="1"/>
          </p:cNvSpPr>
          <p:nvPr/>
        </p:nvSpPr>
        <p:spPr>
          <a:xfrm>
            <a:off x="1434936" y="217613"/>
            <a:ext cx="3767189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Challenge Selected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B90B59-D3F4-32B0-73DD-83F87AB21696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State the theme and exact problem statement you selected.</a:t>
            </a:r>
          </a:p>
          <a:p>
            <a:pPr>
              <a:buNone/>
            </a:pPr>
            <a:endParaRPr/>
          </a:p>
          <a:p>
            <a:pPr>
              <a:buNone/>
            </a:pPr>
            <a:r>
              <a:t>Include:</a:t>
            </a:r>
          </a:p>
          <a:p>
            <a:pPr>
              <a:buNone/>
            </a:pPr>
            <a:r>
              <a:t>• Challenge/theme name</a:t>
            </a:r>
          </a:p>
          <a:p>
            <a:pPr>
              <a:buNone/>
            </a:pPr>
            <a:r>
              <a:t>• Problem-statement number or title</a:t>
            </a:r>
          </a:p>
          <a:p>
            <a:pPr>
              <a:buNone/>
            </a:pPr>
            <a:r>
              <a:t>• The specific aspect of the problem you will solve</a:t>
            </a:r>
          </a:p>
          <a:p>
            <a:pPr>
              <a:buNone/>
            </a:pPr>
            <a:endParaRPr/>
          </a:p>
          <a:p>
            <a:pPr>
              <a:buNone/>
            </a:pPr>
            <a:r>
              <a:t>Do not rewrite or broaden the official challenge. Your solution must remain clearly traceable to the selected statement.</a:t>
            </a:r>
          </a:p>
        </p:txBody>
      </p:sp>
    </p:spTree>
    <p:extLst>
      <p:ext uri="{BB962C8B-B14F-4D97-AF65-F5344CB8AC3E}">
        <p14:creationId xmlns:p14="http://schemas.microsoft.com/office/powerpoint/2010/main" val="458551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EA297-4B49-E15A-DC93-871E3A835834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63700" lnSpcReduction="20000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User and Problem Definition — Maximum 100 Words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135EA5-F60F-ACB7-8D7C-D07C0D875C8A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Define the primary user, the difficulty she or he faces, and why it matters. Be specific about the context, frequency and consequence of the problem.</a:t>
            </a:r>
          </a:p>
          <a:p>
            <a:endParaRPr/>
          </a:p>
          <a:p>
            <a:r>
              <a:t>Include:</a:t>
            </a:r>
          </a:p>
          <a:p>
            <a:r>
              <a:t>• Who experiences the problem</a:t>
            </a:r>
          </a:p>
          <a:p>
            <a:r>
              <a:t>• What currently happens</a:t>
            </a:r>
          </a:p>
          <a:p>
            <a:r>
              <a:t>• The unmet need or gap</a:t>
            </a:r>
          </a:p>
          <a:p>
            <a:r>
              <a:t>• One clear success outcome</a:t>
            </a:r>
          </a:p>
          <a:p>
            <a:endParaRPr/>
          </a:p>
          <a:p>
            <a:r>
              <a:t>Evaluators will look for relevance, clarity and evidence that the proposed solution addresses a real user need.</a:t>
            </a:r>
          </a:p>
        </p:txBody>
      </p:sp>
    </p:spTree>
    <p:extLst>
      <p:ext uri="{BB962C8B-B14F-4D97-AF65-F5344CB8AC3E}">
        <p14:creationId xmlns:p14="http://schemas.microsoft.com/office/powerpoint/2010/main" val="400112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586C7-194A-CA42-0413-CB9E37E57736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7929" lnSpcReduction="10000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Proposed Solution — Maximum 200 Words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7DB75B-6C0D-675E-6C64-34AF1604E3C3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Explain what you built and how a user would use it from start to finish.</a:t>
            </a:r>
          </a:p>
          <a:p>
            <a:endParaRPr/>
          </a:p>
          <a:p>
            <a:pPr>
              <a:buNone/>
            </a:pPr>
            <a:r>
              <a:t>Cover:</a:t>
            </a:r>
          </a:p>
          <a:p>
            <a:r>
              <a:t>• Solution overview and core user journey</a:t>
            </a:r>
          </a:p>
          <a:p>
            <a:r>
              <a:t>• Main features and outputs</a:t>
            </a:r>
          </a:p>
          <a:p>
            <a:r>
              <a:t>• GenAI model or capability used</a:t>
            </a:r>
          </a:p>
          <a:p>
            <a:r>
              <a:t>• What is distinctive about your approach</a:t>
            </a:r>
          </a:p>
          <a:p>
            <a:r>
              <a:t>• Working prototype/PartyRock link</a:t>
            </a:r>
          </a:p>
          <a:p>
            <a:endParaRPr/>
          </a:p>
          <a:p>
            <a:r>
              <a:t>Focus on what functions in the prototype today. Clearly label any feature that is conceptual or planned.</a:t>
            </a:r>
          </a:p>
        </p:txBody>
      </p:sp>
    </p:spTree>
    <p:extLst>
      <p:ext uri="{BB962C8B-B14F-4D97-AF65-F5344CB8AC3E}">
        <p14:creationId xmlns:p14="http://schemas.microsoft.com/office/powerpoint/2010/main" val="58404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729-3F1B-A731-91FF-3230A0A74EFC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GenAI Workflow or System 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3671B-A801-F942-26F5-06945BA7C01B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Show how information moves through your solution. A simple flow, annotated screenshot or architecture sketch is sufficient.</a:t>
            </a:r>
          </a:p>
          <a:p>
            <a:endParaRPr/>
          </a:p>
          <a:p>
            <a:r>
              <a:t>Identify:</a:t>
            </a:r>
          </a:p>
          <a:p>
            <a:r>
              <a:t>• User input and any data source</a:t>
            </a:r>
          </a:p>
          <a:p>
            <a:r>
              <a:t>• Prompt/instruction sent to the model</a:t>
            </a:r>
          </a:p>
          <a:p>
            <a:r>
              <a:t>• GenAI model or service used</a:t>
            </a:r>
          </a:p>
          <a:p>
            <a:r>
              <a:t>• Processing, rules or validation steps</a:t>
            </a:r>
          </a:p>
          <a:p>
            <a:r>
              <a:t>• Output returned to the user</a:t>
            </a:r>
          </a:p>
          <a:p>
            <a:endParaRPr/>
          </a:p>
          <a:p>
            <a:r>
              <a:t>Make it clear where GenAI adds value and where human review or safeguards are needed.</a:t>
            </a:r>
          </a:p>
        </p:txBody>
      </p:sp>
    </p:spTree>
    <p:extLst>
      <p:ext uri="{BB962C8B-B14F-4D97-AF65-F5344CB8AC3E}">
        <p14:creationId xmlns:p14="http://schemas.microsoft.com/office/powerpoint/2010/main" val="114194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07EA-1EC4-A5CF-1A88-3559B136BE90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58970" lnSpcReduction="20000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Mandatory Progress Evidence — 10:00 AM and 12:00 PM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8DF34D-E1C4-9002-1C4F-AEEBBB200058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Insert two uncropped, readable screenshots showing your own solution at different stages of development:</a:t>
            </a:r>
          </a:p>
          <a:p>
            <a:endParaRPr/>
          </a:p>
          <a:p>
            <a:r>
              <a:t>• 10:00 AM: early build — selected theme, initial structure, prompt or first working component</a:t>
            </a:r>
          </a:p>
          <a:p>
            <a:r>
              <a:t>• 12:00 PM: developed build — additional features, improved prompts, testing or working output</a:t>
            </a:r>
          </a:p>
          <a:p>
            <a:endParaRPr/>
          </a:p>
          <a:p>
            <a:r>
              <a:t>Each screenshot must show the device time. Add a one-line caption explaining what changed between the two checkpoints.</a:t>
            </a:r>
          </a:p>
        </p:txBody>
      </p:sp>
    </p:spTree>
    <p:extLst>
      <p:ext uri="{BB962C8B-B14F-4D97-AF65-F5344CB8AC3E}">
        <p14:creationId xmlns:p14="http://schemas.microsoft.com/office/powerpoint/2010/main" val="212768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729-3F1B-A731-91FF-3230A0A74EFC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AI Tools and Prompts Used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3671B-A801-F942-26F5-06945BA7C01B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List every significant AI tool, model or platform used during the build. For each one, explain its purpose.</a:t>
            </a:r>
          </a:p>
          <a:p>
            <a:endParaRPr/>
          </a:p>
          <a:p>
            <a:r>
              <a:t>Include:</a:t>
            </a:r>
          </a:p>
          <a:p>
            <a:r>
              <a:t>• Tool/model name</a:t>
            </a:r>
          </a:p>
          <a:p>
            <a:r>
              <a:t>• Two or three important prompts or prompt excerpts</a:t>
            </a:r>
          </a:p>
          <a:p>
            <a:r>
              <a:t>• How you refined the prompts after reviewing outputs</a:t>
            </a:r>
          </a:p>
          <a:p>
            <a:r>
              <a:t>• Any external data, API or reference material used</a:t>
            </a:r>
          </a:p>
          <a:p>
            <a:endParaRPr/>
          </a:p>
          <a:p>
            <a:r>
              <a:t>Do not include passwords, API keys or personal data. Evaluators should be able to understand how your prompting decisions improved the solution.</a:t>
            </a:r>
          </a:p>
        </p:txBody>
      </p:sp>
    </p:spTree>
    <p:extLst>
      <p:ext uri="{BB962C8B-B14F-4D97-AF65-F5344CB8AC3E}">
        <p14:creationId xmlns:p14="http://schemas.microsoft.com/office/powerpoint/2010/main" val="1141942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729-3F1B-A731-91FF-3230A0A74EFC}"/>
              </a:ext>
            </a:extLst>
          </p:cNvPr>
          <p:cNvSpPr>
            <a:spLocks noGrp="1"/>
          </p:cNvSpPr>
          <p:nvPr/>
        </p:nvSpPr>
        <p:spPr>
          <a:xfrm>
            <a:off x="1641670" y="209662"/>
            <a:ext cx="5832556" cy="519009"/>
          </a:xfrm>
          <a:prstGeom prst="rect">
            <a:avLst/>
          </a:prstGeom>
        </p:spPr>
        <p:txBody>
          <a:bodyPr vert="horz" lIns="91440" tIns="45720" rIns="91440" bIns="45720">
            <a:normAutofit fontScale="78263"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>
              <a:lnSpc>
                <a:spcPct val="90000"/>
              </a:lnSpc>
              <a:spcBef>
                <a:spcPts val="500"/>
              </a:spcBef>
              <a:buChar char="•"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b="1">
                <a:solidFill>
                  <a:srgbClr val="002060"/>
                </a:solidFill>
              </a:rPr>
              <a:t>Testing Performed and Results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03671B-A801-F942-26F5-06945BA7C01B}"/>
              </a:ext>
            </a:extLst>
          </p:cNvPr>
          <p:cNvSpPr>
            <a:spLocks noGrp="1"/>
          </p:cNvSpPr>
          <p:nvPr/>
        </p:nvSpPr>
        <p:spPr>
          <a:xfrm>
            <a:off x="304800" y="1104900"/>
            <a:ext cx="11582400" cy="409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Test the prototype with at least three different scenarios, including one difficult or unexpected input.</a:t>
            </a:r>
          </a:p>
          <a:p>
            <a:endParaRPr/>
          </a:p>
          <a:p>
            <a:r>
              <a:t>For each test, show:</a:t>
            </a:r>
          </a:p>
          <a:p>
            <a:r>
              <a:t>• Input or user scenario</a:t>
            </a:r>
          </a:p>
          <a:p>
            <a:r>
              <a:t>• Expected result</a:t>
            </a:r>
          </a:p>
          <a:p>
            <a:r>
              <a:t>• Actual result</a:t>
            </a:r>
          </a:p>
          <a:p>
            <a:r>
              <a:t>• Pass/fail and improvement made</a:t>
            </a:r>
          </a:p>
          <a:p>
            <a:endParaRPr/>
          </a:p>
          <a:p>
            <a:r>
              <a:t>Include evidence such as screenshots or a compact table. Mention known defects honestly. Evaluators will reward learning and iteration, not unsupported claims of perfection.</a:t>
            </a:r>
          </a:p>
        </p:txBody>
      </p:sp>
    </p:spTree>
    <p:extLst>
      <p:ext uri="{BB962C8B-B14F-4D97-AF65-F5344CB8AC3E}">
        <p14:creationId xmlns:p14="http://schemas.microsoft.com/office/powerpoint/2010/main" val="1141942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975</Words>
  <Application>Microsoft Office PowerPoint</Application>
  <DocSecurity>0</DocSecurity>
  <PresentationFormat>Widescreen</PresentationFormat>
  <Paragraphs>129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jyoti nair</cp:lastModifiedBy>
  <cp:revision>1</cp:revision>
  <dcterms:created xsi:type="dcterms:W3CDTF">2026-08-05T13:27:50Z</dcterms:created>
  <dcterms:modified xsi:type="dcterms:W3CDTF">2026-08-05T13:32:26Z</dcterms:modified>
</cp:coreProperties>
</file>